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7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514600" y="762000"/>
            <a:ext cx="4298950" cy="503238"/>
          </a:xfrm>
          <a:prstGeom prst="rect">
            <a:avLst/>
          </a:prstGeom>
          <a:noFill/>
          <a:ln w="9525">
            <a:noFill/>
            <a:miter lim="800000"/>
            <a:headEnd/>
            <a:tailEnd/>
          </a:ln>
          <a:effectLst/>
        </p:spPr>
        <p:txBody>
          <a:bodyPr wrap="none">
            <a:spAutoFit/>
          </a:bodyPr>
          <a:lstStyle/>
          <a:p>
            <a:pPr algn="ctr"/>
            <a:r>
              <a:rPr lang="en-US" altLang="en-US" sz="2700" dirty="0">
                <a:solidFill>
                  <a:srgbClr val="FF6600"/>
                </a:solidFill>
              </a:rPr>
              <a:t>Practical Uses of PCR</a:t>
            </a:r>
            <a:endParaRPr lang="en-US" sz="2700" dirty="0">
              <a:solidFill>
                <a:srgbClr val="FF6600"/>
              </a:solidFill>
            </a:endParaRPr>
          </a:p>
        </p:txBody>
      </p:sp>
      <p:sp>
        <p:nvSpPr>
          <p:cNvPr id="5" name="Subtitle 2"/>
          <p:cNvSpPr txBox="1">
            <a:spLocks/>
          </p:cNvSpPr>
          <p:nvPr/>
        </p:nvSpPr>
        <p:spPr>
          <a:xfrm>
            <a:off x="2133600" y="2400300"/>
            <a:ext cx="4876800" cy="2057400"/>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5760" indent="-256032" fontAlgn="auto">
              <a:spcBef>
                <a:spcPts val="400"/>
              </a:spcBef>
              <a:spcAft>
                <a:spcPts val="0"/>
              </a:spcAft>
              <a:buClr>
                <a:schemeClr val="accent1"/>
              </a:buClr>
              <a:buSzPct val="68000"/>
              <a:buFont typeface="Arial" pitchFamily="34" charset="0"/>
              <a:buNone/>
              <a:defRPr/>
            </a:pPr>
            <a:r>
              <a:rPr lang="en-US" sz="2000" kern="0" dirty="0" smtClean="0">
                <a:solidFill>
                  <a:srgbClr val="FF0000"/>
                </a:solidFill>
              </a:rPr>
              <a:t>By </a:t>
            </a:r>
          </a:p>
          <a:p>
            <a:pPr marL="365760" indent="-256032" fontAlgn="auto">
              <a:spcBef>
                <a:spcPts val="400"/>
              </a:spcBef>
              <a:spcAft>
                <a:spcPts val="0"/>
              </a:spcAft>
              <a:buClr>
                <a:schemeClr val="accent1"/>
              </a:buClr>
              <a:buSzPct val="68000"/>
              <a:buFont typeface="Arial" pitchFamily="34" charset="0"/>
              <a:buNone/>
              <a:defRPr/>
            </a:pPr>
            <a:r>
              <a:rPr lang="en-US" sz="2000" kern="0" dirty="0" smtClean="0">
                <a:solidFill>
                  <a:srgbClr val="FF0000"/>
                </a:solidFill>
              </a:rPr>
              <a:t>Ram Balak Mahto</a:t>
            </a:r>
          </a:p>
          <a:p>
            <a:pPr marL="365760" indent="-256032" fontAlgn="auto">
              <a:spcBef>
                <a:spcPts val="400"/>
              </a:spcBef>
              <a:spcAft>
                <a:spcPts val="0"/>
              </a:spcAft>
              <a:buClr>
                <a:schemeClr val="accent1"/>
              </a:buClr>
              <a:buSzPct val="68000"/>
              <a:buFont typeface="Arial" pitchFamily="34" charset="0"/>
              <a:buNone/>
              <a:defRPr/>
            </a:pPr>
            <a:r>
              <a:rPr lang="en-US" sz="2000" kern="0" dirty="0" smtClean="0">
                <a:solidFill>
                  <a:srgbClr val="FF0000"/>
                </a:solidFill>
              </a:rPr>
              <a:t>Guest faculty</a:t>
            </a:r>
          </a:p>
          <a:p>
            <a:pPr marL="365760" indent="-256032" fontAlgn="auto">
              <a:spcBef>
                <a:spcPts val="400"/>
              </a:spcBef>
              <a:spcAft>
                <a:spcPts val="0"/>
              </a:spcAft>
              <a:buClr>
                <a:schemeClr val="accent1"/>
              </a:buClr>
              <a:buSzPct val="68000"/>
              <a:buFont typeface="Arial" pitchFamily="34" charset="0"/>
              <a:buNone/>
              <a:defRPr/>
            </a:pPr>
            <a:r>
              <a:rPr lang="en-US" sz="2000" kern="0" dirty="0" smtClean="0">
                <a:solidFill>
                  <a:srgbClr val="FF0000"/>
                </a:solidFill>
              </a:rPr>
              <a:t>Zoology department</a:t>
            </a:r>
          </a:p>
          <a:p>
            <a:pPr marL="365760" indent="-256032" fontAlgn="auto">
              <a:spcBef>
                <a:spcPts val="400"/>
              </a:spcBef>
              <a:spcAft>
                <a:spcPts val="0"/>
              </a:spcAft>
              <a:buClr>
                <a:schemeClr val="accent1"/>
              </a:buClr>
              <a:buSzPct val="68000"/>
              <a:buFont typeface="Arial" pitchFamily="34" charset="0"/>
              <a:buNone/>
              <a:defRPr/>
            </a:pPr>
            <a:r>
              <a:rPr lang="en-US" sz="2000" kern="0" dirty="0" smtClean="0">
                <a:solidFill>
                  <a:srgbClr val="FF0000"/>
                </a:solidFill>
              </a:rPr>
              <a:t>V.S.J College </a:t>
            </a:r>
            <a:r>
              <a:rPr lang="en-US" sz="2000" kern="0" dirty="0" err="1" smtClean="0">
                <a:solidFill>
                  <a:srgbClr val="FF0000"/>
                </a:solidFill>
              </a:rPr>
              <a:t>Rajnagar</a:t>
            </a:r>
            <a:r>
              <a:rPr lang="en-US" sz="2000" kern="0" dirty="0" smtClean="0">
                <a:solidFill>
                  <a:srgbClr val="FF0000"/>
                </a:solidFill>
              </a:rPr>
              <a:t> Madhubani</a:t>
            </a:r>
          </a:p>
          <a:p>
            <a:pPr marL="365760" indent="-256032" fontAlgn="auto">
              <a:spcBef>
                <a:spcPts val="400"/>
              </a:spcBef>
              <a:spcAft>
                <a:spcPts val="0"/>
              </a:spcAft>
              <a:buClr>
                <a:schemeClr val="accent1"/>
              </a:buClr>
              <a:buSzPct val="68000"/>
              <a:buFont typeface="Arial" pitchFamily="34" charset="0"/>
              <a:buNone/>
              <a:defRPr/>
            </a:pPr>
            <a:r>
              <a:rPr lang="en-US" sz="2000" b="1" kern="0" dirty="0" smtClean="0">
                <a:solidFill>
                  <a:srgbClr val="FF0000"/>
                </a:solidFill>
              </a:rPr>
              <a:t>B.Sc  2</a:t>
            </a:r>
            <a:r>
              <a:rPr lang="en-US" sz="2000" b="1" kern="0" baseline="30000" dirty="0" smtClean="0">
                <a:solidFill>
                  <a:srgbClr val="FF0000"/>
                </a:solidFill>
              </a:rPr>
              <a:t>nd</a:t>
            </a:r>
            <a:r>
              <a:rPr lang="en-US" sz="2000" b="1" kern="0" dirty="0" smtClean="0">
                <a:solidFill>
                  <a:srgbClr val="FF0000"/>
                </a:solidFill>
              </a:rPr>
              <a:t>  yr gen/sub</a:t>
            </a:r>
            <a:endParaRPr lang="en-US" sz="2000" b="1" kern="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371600"/>
            <a:ext cx="2743200" cy="533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Uses of PCR: </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Forensics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5"/>
          <p:cNvSpPr>
            <a:spLocks noChangeArrowheads="1"/>
          </p:cNvSpPr>
          <p:nvPr/>
        </p:nvSpPr>
        <p:spPr bwMode="auto">
          <a:xfrm>
            <a:off x="3340100" y="1371600"/>
            <a:ext cx="4953000" cy="4664075"/>
          </a:xfrm>
          <a:prstGeom prst="rect">
            <a:avLst/>
          </a:prstGeom>
          <a:noFill/>
          <a:ln w="9525">
            <a:noFill/>
            <a:miter lim="800000"/>
            <a:headEnd/>
            <a:tailEnd/>
          </a:ln>
          <a:effectLst/>
        </p:spPr>
        <p:txBody>
          <a:bodyPr>
            <a:spAutoFit/>
          </a:bodyPr>
          <a:lstStyle/>
          <a:p>
            <a:pPr eaLnBrk="1" hangingPunct="1"/>
            <a:r>
              <a:rPr lang="en-US" sz="2000">
                <a:latin typeface="Arial" pitchFamily="34" charset="0"/>
              </a:rPr>
              <a:t>PCR’s ability to amplify even the smallest amount of DNA from samples collected at a crime scene gives the method great power when used in criminal forensics.  </a:t>
            </a:r>
          </a:p>
          <a:p>
            <a:pPr eaLnBrk="1" hangingPunct="1"/>
            <a:endParaRPr lang="en-US" sz="2000">
              <a:latin typeface="Arial" pitchFamily="34" charset="0"/>
            </a:endParaRPr>
          </a:p>
          <a:p>
            <a:pPr eaLnBrk="1" hangingPunct="1"/>
            <a:r>
              <a:rPr lang="en-US" sz="2000">
                <a:latin typeface="Arial" pitchFamily="34" charset="0"/>
              </a:rPr>
              <a:t>The DNA from body fluid, hair, or other tissue samples is amplified to create a nearly unique pattern for each individual.  This pattern can then be compared to suspects in the case.</a:t>
            </a:r>
          </a:p>
          <a:p>
            <a:pPr eaLnBrk="1" hangingPunct="1"/>
            <a:endParaRPr lang="en-US" sz="2000">
              <a:latin typeface="Arial" pitchFamily="34" charset="0"/>
            </a:endParaRPr>
          </a:p>
          <a:p>
            <a:pPr eaLnBrk="1" hangingPunct="1"/>
            <a:r>
              <a:rPr lang="en-US" sz="2000">
                <a:latin typeface="Arial" pitchFamily="34" charset="0"/>
              </a:rPr>
              <a:t>The infamous OJ Simpson case was the first one in which the technique of PCR became widely publicized.</a:t>
            </a:r>
          </a:p>
          <a:p>
            <a:endParaRPr lang="en-US" sz="2000">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371600"/>
            <a:ext cx="2743200" cy="533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Uses of PCR: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GMO Food Detection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3"/>
          <p:cNvGraphicFramePr>
            <a:graphicFrameLocks noChangeAspect="1"/>
          </p:cNvGraphicFramePr>
          <p:nvPr/>
        </p:nvGraphicFramePr>
        <p:xfrm>
          <a:off x="609600" y="5029200"/>
          <a:ext cx="2057400" cy="1371600"/>
        </p:xfrm>
        <a:graphic>
          <a:graphicData uri="http://schemas.openxmlformats.org/presentationml/2006/ole">
            <p:oleObj spid="_x0000_s26626" name="Image" r:id="rId3" imgW="2161905" imgH="2276793" progId="">
              <p:embed/>
            </p:oleObj>
          </a:graphicData>
        </a:graphic>
      </p:graphicFrame>
      <p:sp>
        <p:nvSpPr>
          <p:cNvPr id="4" name="Rectangle 4"/>
          <p:cNvSpPr>
            <a:spLocks noChangeArrowheads="1"/>
          </p:cNvSpPr>
          <p:nvPr/>
        </p:nvSpPr>
        <p:spPr bwMode="auto">
          <a:xfrm>
            <a:off x="3340100" y="1371600"/>
            <a:ext cx="4953000" cy="4359275"/>
          </a:xfrm>
          <a:prstGeom prst="rect">
            <a:avLst/>
          </a:prstGeom>
          <a:noFill/>
          <a:ln w="9525">
            <a:noFill/>
            <a:miter lim="800000"/>
            <a:headEnd/>
            <a:tailEnd/>
          </a:ln>
          <a:effectLst/>
        </p:spPr>
        <p:txBody>
          <a:bodyPr>
            <a:spAutoFit/>
          </a:bodyPr>
          <a:lstStyle/>
          <a:p>
            <a:pPr eaLnBrk="1" hangingPunct="1"/>
            <a:r>
              <a:rPr lang="en-US" sz="2000">
                <a:latin typeface="Arial" pitchFamily="34" charset="0"/>
              </a:rPr>
              <a:t>Genetically-modified foods (GMO foods) are widely grown in the USA and other countries.</a:t>
            </a:r>
          </a:p>
          <a:p>
            <a:pPr eaLnBrk="1" hangingPunct="1"/>
            <a:endParaRPr lang="en-US" sz="2000">
              <a:latin typeface="Arial" pitchFamily="34" charset="0"/>
            </a:endParaRPr>
          </a:p>
          <a:p>
            <a:pPr eaLnBrk="1" hangingPunct="1"/>
            <a:r>
              <a:rPr lang="en-US" sz="2000">
                <a:latin typeface="Arial" pitchFamily="34" charset="0"/>
              </a:rPr>
              <a:t>For various reasons, some countries require exporters to indicate the percentage of GMO content in grain and food shipments.</a:t>
            </a:r>
          </a:p>
          <a:p>
            <a:pPr eaLnBrk="1" hangingPunct="1"/>
            <a:endParaRPr lang="en-US" sz="2000">
              <a:latin typeface="Arial" pitchFamily="34" charset="0"/>
            </a:endParaRPr>
          </a:p>
          <a:p>
            <a:pPr eaLnBrk="1" hangingPunct="1"/>
            <a:r>
              <a:rPr lang="en-US" sz="2000">
                <a:latin typeface="Arial" pitchFamily="34" charset="0"/>
              </a:rPr>
              <a:t>PCR can be used to accurately measure the exact quantity of genetically-modified food in a shipment, by “looking” at the DNA that makes up the food!</a:t>
            </a:r>
          </a:p>
          <a:p>
            <a:endParaRPr lang="en-US" sz="2000">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17500" y="1295400"/>
            <a:ext cx="2743200" cy="533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Uses of PCR: </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Paternity Testing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3"/>
          <p:cNvGraphicFramePr>
            <a:graphicFrameLocks noChangeAspect="1"/>
          </p:cNvGraphicFramePr>
          <p:nvPr/>
        </p:nvGraphicFramePr>
        <p:xfrm>
          <a:off x="381000" y="3490913"/>
          <a:ext cx="2255838" cy="2374900"/>
        </p:xfrm>
        <a:graphic>
          <a:graphicData uri="http://schemas.openxmlformats.org/presentationml/2006/ole">
            <p:oleObj spid="_x0000_s27650" name="Image" r:id="rId3" imgW="2161905" imgH="2276793" progId="">
              <p:embed/>
            </p:oleObj>
          </a:graphicData>
        </a:graphic>
      </p:graphicFrame>
      <p:sp>
        <p:nvSpPr>
          <p:cNvPr id="4" name="Rectangle 4"/>
          <p:cNvSpPr>
            <a:spLocks noChangeArrowheads="1"/>
          </p:cNvSpPr>
          <p:nvPr/>
        </p:nvSpPr>
        <p:spPr bwMode="auto">
          <a:xfrm>
            <a:off x="3352800" y="1295400"/>
            <a:ext cx="4953000" cy="4359275"/>
          </a:xfrm>
          <a:prstGeom prst="rect">
            <a:avLst/>
          </a:prstGeom>
          <a:noFill/>
          <a:ln w="9525">
            <a:noFill/>
            <a:miter lim="800000"/>
            <a:headEnd/>
            <a:tailEnd/>
          </a:ln>
          <a:effectLst/>
        </p:spPr>
        <p:txBody>
          <a:bodyPr>
            <a:spAutoFit/>
          </a:bodyPr>
          <a:lstStyle/>
          <a:p>
            <a:pPr eaLnBrk="1" hangingPunct="1"/>
            <a:r>
              <a:rPr lang="en-US" sz="2000" dirty="0">
                <a:latin typeface="Arial" pitchFamily="34" charset="0"/>
              </a:rPr>
              <a:t>PCR’s power at identifying individual genetic makeup has made it invaluable for use in paternity testing.</a:t>
            </a:r>
          </a:p>
          <a:p>
            <a:pPr eaLnBrk="1" hangingPunct="1"/>
            <a:endParaRPr lang="en-US" sz="2000" dirty="0">
              <a:latin typeface="Arial" pitchFamily="34" charset="0"/>
            </a:endParaRPr>
          </a:p>
          <a:p>
            <a:pPr eaLnBrk="1" hangingPunct="1"/>
            <a:r>
              <a:rPr lang="en-US" sz="2000" dirty="0">
                <a:latin typeface="Arial" pitchFamily="34" charset="0"/>
              </a:rPr>
              <a:t>By amplifying specific DNA fragments from parents or close relatives, it is possible to reconstruct relatedness between individuals.</a:t>
            </a:r>
          </a:p>
          <a:p>
            <a:pPr eaLnBrk="1" hangingPunct="1"/>
            <a:endParaRPr lang="en-US" sz="2000" dirty="0">
              <a:latin typeface="Arial" pitchFamily="34" charset="0"/>
            </a:endParaRPr>
          </a:p>
          <a:p>
            <a:pPr eaLnBrk="1" hangingPunct="1"/>
            <a:r>
              <a:rPr lang="en-US" sz="2000" dirty="0">
                <a:latin typeface="Arial" pitchFamily="34" charset="0"/>
              </a:rPr>
              <a:t>PCR can not only identify relationships between people today, but can also be used to identify historical family relationships!</a:t>
            </a:r>
          </a:p>
          <a:p>
            <a:endParaRPr lang="en-US" sz="2000" dirty="0">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51102" y="1160531"/>
            <a:ext cx="2830512" cy="4991711"/>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Uses of PCR: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Archaeology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3"/>
          <p:cNvGraphicFramePr>
            <a:graphicFrameLocks noChangeAspect="1"/>
          </p:cNvGraphicFramePr>
          <p:nvPr/>
        </p:nvGraphicFramePr>
        <p:xfrm>
          <a:off x="381000" y="3429000"/>
          <a:ext cx="2932589" cy="2590800"/>
        </p:xfrm>
        <a:graphic>
          <a:graphicData uri="http://schemas.openxmlformats.org/presentationml/2006/ole">
            <p:oleObj spid="_x0000_s28674" name="Image" r:id="rId3" imgW="2161905" imgH="2276793" progId="">
              <p:embed/>
            </p:oleObj>
          </a:graphicData>
        </a:graphic>
      </p:graphicFrame>
      <p:sp>
        <p:nvSpPr>
          <p:cNvPr id="4" name="Rectangle 4"/>
          <p:cNvSpPr>
            <a:spLocks noChangeArrowheads="1"/>
          </p:cNvSpPr>
          <p:nvPr/>
        </p:nvSpPr>
        <p:spPr bwMode="auto">
          <a:xfrm>
            <a:off x="3773714" y="1097983"/>
            <a:ext cx="4953000" cy="4401205"/>
          </a:xfrm>
          <a:prstGeom prst="rect">
            <a:avLst/>
          </a:prstGeom>
          <a:noFill/>
          <a:ln w="9525">
            <a:noFill/>
            <a:miter lim="800000"/>
            <a:headEnd/>
            <a:tailEnd/>
          </a:ln>
          <a:effectLst/>
        </p:spPr>
        <p:txBody>
          <a:bodyPr wrap="square">
            <a:spAutoFit/>
          </a:bodyPr>
          <a:lstStyle/>
          <a:p>
            <a:pPr eaLnBrk="1" hangingPunct="1"/>
            <a:r>
              <a:rPr lang="en-US" sz="2000">
                <a:latin typeface="Arial" pitchFamily="34" charset="0"/>
              </a:rPr>
              <a:t>PCR has been used for many scientific studes in the field of archaeology:</a:t>
            </a:r>
          </a:p>
          <a:p>
            <a:pPr eaLnBrk="1" hangingPunct="1"/>
            <a:endParaRPr lang="en-US" sz="2000">
              <a:latin typeface="Arial" pitchFamily="34" charset="0"/>
            </a:endParaRPr>
          </a:p>
          <a:p>
            <a:pPr eaLnBrk="1" hangingPunct="1"/>
            <a:r>
              <a:rPr lang="en-US" sz="2000">
                <a:latin typeface="Arial" pitchFamily="34" charset="0"/>
              </a:rPr>
              <a:t>Reconstructing the Dead Sea Scrolls.</a:t>
            </a:r>
          </a:p>
          <a:p>
            <a:pPr eaLnBrk="1" hangingPunct="1"/>
            <a:endParaRPr lang="en-US" sz="2000">
              <a:latin typeface="Arial" pitchFamily="34" charset="0"/>
            </a:endParaRPr>
          </a:p>
          <a:p>
            <a:pPr eaLnBrk="1" hangingPunct="1"/>
            <a:r>
              <a:rPr lang="en-US" sz="2000">
                <a:latin typeface="Arial" pitchFamily="34" charset="0"/>
              </a:rPr>
              <a:t>Identification of paint pigments in cave paintings.</a:t>
            </a:r>
          </a:p>
          <a:p>
            <a:pPr eaLnBrk="1" hangingPunct="1"/>
            <a:endParaRPr lang="en-US" sz="2000">
              <a:latin typeface="Arial" pitchFamily="34" charset="0"/>
            </a:endParaRPr>
          </a:p>
          <a:p>
            <a:pPr eaLnBrk="1" hangingPunct="1"/>
            <a:r>
              <a:rPr lang="en-US" sz="2000">
                <a:latin typeface="Arial" pitchFamily="34" charset="0"/>
              </a:rPr>
              <a:t>Determining relatedness between individuals in ancient ossuaries.</a:t>
            </a:r>
          </a:p>
          <a:p>
            <a:pPr eaLnBrk="1" hangingPunct="1"/>
            <a:endParaRPr lang="en-US" sz="2000">
              <a:latin typeface="Arial" pitchFamily="34" charset="0"/>
            </a:endParaRPr>
          </a:p>
          <a:p>
            <a:pPr eaLnBrk="1" hangingPunct="1"/>
            <a:r>
              <a:rPr lang="en-US" sz="2000">
                <a:latin typeface="Arial" pitchFamily="34" charset="0"/>
              </a:rPr>
              <a:t>Constructing dinosaurs from blood preserved in amber specimens.  (!)</a:t>
            </a:r>
          </a:p>
          <a:p>
            <a:endParaRPr lang="en-US" sz="2000">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7488" y="1371600"/>
            <a:ext cx="2830512" cy="533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Uses of PCR: </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Disease </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Diagnosis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3"/>
          <p:cNvGraphicFramePr>
            <a:graphicFrameLocks noChangeAspect="1"/>
          </p:cNvGraphicFramePr>
          <p:nvPr/>
        </p:nvGraphicFramePr>
        <p:xfrm>
          <a:off x="368300" y="3567113"/>
          <a:ext cx="2255838" cy="2374900"/>
        </p:xfrm>
        <a:graphic>
          <a:graphicData uri="http://schemas.openxmlformats.org/presentationml/2006/ole">
            <p:oleObj spid="_x0000_s29698" name="Image" r:id="rId3" imgW="2161905" imgH="2276793" progId="">
              <p:embed/>
            </p:oleObj>
          </a:graphicData>
        </a:graphic>
      </p:graphicFrame>
      <p:sp>
        <p:nvSpPr>
          <p:cNvPr id="4" name="Rectangle 4"/>
          <p:cNvSpPr>
            <a:spLocks noChangeArrowheads="1"/>
          </p:cNvSpPr>
          <p:nvPr/>
        </p:nvSpPr>
        <p:spPr bwMode="auto">
          <a:xfrm>
            <a:off x="3340100" y="1371600"/>
            <a:ext cx="4953000" cy="4359275"/>
          </a:xfrm>
          <a:prstGeom prst="rect">
            <a:avLst/>
          </a:prstGeom>
          <a:noFill/>
          <a:ln w="9525">
            <a:noFill/>
            <a:miter lim="800000"/>
            <a:headEnd/>
            <a:tailEnd/>
          </a:ln>
          <a:effectLst/>
        </p:spPr>
        <p:txBody>
          <a:bodyPr>
            <a:spAutoFit/>
          </a:bodyPr>
          <a:lstStyle/>
          <a:p>
            <a:pPr eaLnBrk="1" hangingPunct="1"/>
            <a:r>
              <a:rPr lang="en-US" sz="2000" dirty="0">
                <a:latin typeface="Arial" charset="0"/>
              </a:rPr>
              <a:t>PCR is now invaluable in modern disease diagnosis.</a:t>
            </a:r>
          </a:p>
          <a:p>
            <a:pPr eaLnBrk="1" hangingPunct="1"/>
            <a:endParaRPr lang="en-US" sz="2000" dirty="0">
              <a:latin typeface="Arial" charset="0"/>
            </a:endParaRPr>
          </a:p>
          <a:p>
            <a:pPr eaLnBrk="1" hangingPunct="1"/>
            <a:r>
              <a:rPr lang="en-US" sz="2000" dirty="0">
                <a:latin typeface="Arial" charset="0"/>
              </a:rPr>
              <a:t>PCR can identify disease-causing organisms much earlier than other methods, since it looks for the DNA of the organism itself, not its proteins or its effect on our immune system.</a:t>
            </a:r>
          </a:p>
          <a:p>
            <a:pPr eaLnBrk="1" hangingPunct="1"/>
            <a:endParaRPr lang="en-US" sz="2000" dirty="0">
              <a:latin typeface="Arial" charset="0"/>
            </a:endParaRPr>
          </a:p>
          <a:p>
            <a:pPr eaLnBrk="1" hangingPunct="1"/>
            <a:r>
              <a:rPr lang="en-US" sz="2000" dirty="0">
                <a:latin typeface="Arial" charset="0"/>
              </a:rPr>
              <a:t>PCR has even been used to diagnose diseases of the past, by amplifying minute amounts of disease-related DNA in preserved specimens.</a:t>
            </a:r>
          </a:p>
          <a:p>
            <a:endParaRPr lang="en-US" sz="2000" dirty="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17488" y="1371600"/>
            <a:ext cx="2830512" cy="533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Uses of PCR: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Disease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Treatment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Object 3"/>
          <p:cNvGraphicFramePr>
            <a:graphicFrameLocks noChangeAspect="1"/>
          </p:cNvGraphicFramePr>
          <p:nvPr/>
        </p:nvGraphicFramePr>
        <p:xfrm>
          <a:off x="457200" y="4114800"/>
          <a:ext cx="2255838" cy="2374900"/>
        </p:xfrm>
        <a:graphic>
          <a:graphicData uri="http://schemas.openxmlformats.org/presentationml/2006/ole">
            <p:oleObj spid="_x0000_s30722" name="Image" r:id="rId3" imgW="2161905" imgH="2276793" progId="">
              <p:embed/>
            </p:oleObj>
          </a:graphicData>
        </a:graphic>
      </p:graphicFrame>
      <p:sp>
        <p:nvSpPr>
          <p:cNvPr id="7" name="Rectangle 4"/>
          <p:cNvSpPr>
            <a:spLocks noChangeArrowheads="1"/>
          </p:cNvSpPr>
          <p:nvPr/>
        </p:nvSpPr>
        <p:spPr bwMode="auto">
          <a:xfrm>
            <a:off x="3340100" y="1371600"/>
            <a:ext cx="4953000" cy="3140075"/>
          </a:xfrm>
          <a:prstGeom prst="rect">
            <a:avLst/>
          </a:prstGeom>
          <a:noFill/>
          <a:ln w="9525">
            <a:noFill/>
            <a:miter lim="800000"/>
            <a:headEnd/>
            <a:tailEnd/>
          </a:ln>
          <a:effectLst/>
        </p:spPr>
        <p:txBody>
          <a:bodyPr>
            <a:spAutoFit/>
          </a:bodyPr>
          <a:lstStyle/>
          <a:p>
            <a:pPr eaLnBrk="1" hangingPunct="1"/>
            <a:r>
              <a:rPr lang="en-US" sz="2000">
                <a:latin typeface="Arial" charset="0"/>
              </a:rPr>
              <a:t>PCR can not only be used in disease diagnosis, but also as an aid in the treatment of diseases.</a:t>
            </a:r>
          </a:p>
          <a:p>
            <a:pPr eaLnBrk="1" hangingPunct="1"/>
            <a:endParaRPr lang="en-US" sz="2000">
              <a:latin typeface="Arial" charset="0"/>
            </a:endParaRPr>
          </a:p>
          <a:p>
            <a:pPr eaLnBrk="1" hangingPunct="1"/>
            <a:r>
              <a:rPr lang="en-US" sz="2000">
                <a:latin typeface="Arial" charset="0"/>
              </a:rPr>
              <a:t>For example, real-time PCR is used to directly monitor the amount of HIV virus in patients suffering from infection.  By monitoring the amount of virus present, the drug therapy can be continually adjusted to maximize virus suppression.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3700" y="336550"/>
            <a:ext cx="3048000" cy="533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Uses of PCR: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Wildlife Conservation</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3"/>
          <p:cNvGraphicFramePr>
            <a:graphicFrameLocks noChangeAspect="1"/>
          </p:cNvGraphicFramePr>
          <p:nvPr/>
        </p:nvGraphicFramePr>
        <p:xfrm>
          <a:off x="838200" y="2819400"/>
          <a:ext cx="2255838" cy="2374900"/>
        </p:xfrm>
        <a:graphic>
          <a:graphicData uri="http://schemas.openxmlformats.org/presentationml/2006/ole">
            <p:oleObj spid="_x0000_s31746" name="Image" r:id="rId3" imgW="2161905" imgH="2276793" progId="">
              <p:embed/>
            </p:oleObj>
          </a:graphicData>
        </a:graphic>
      </p:graphicFrame>
      <p:sp>
        <p:nvSpPr>
          <p:cNvPr id="4" name="Rectangle 4"/>
          <p:cNvSpPr>
            <a:spLocks noChangeArrowheads="1"/>
          </p:cNvSpPr>
          <p:nvPr/>
        </p:nvSpPr>
        <p:spPr bwMode="auto">
          <a:xfrm>
            <a:off x="3733800" y="395287"/>
            <a:ext cx="4953000" cy="4054475"/>
          </a:xfrm>
          <a:prstGeom prst="rect">
            <a:avLst/>
          </a:prstGeom>
          <a:noFill/>
          <a:ln w="9525">
            <a:noFill/>
            <a:miter lim="800000"/>
            <a:headEnd/>
            <a:tailEnd/>
          </a:ln>
          <a:effectLst/>
        </p:spPr>
        <p:txBody>
          <a:bodyPr>
            <a:spAutoFit/>
          </a:bodyPr>
          <a:lstStyle/>
          <a:p>
            <a:pPr eaLnBrk="1" hangingPunct="1"/>
            <a:r>
              <a:rPr lang="en-US" sz="2000">
                <a:latin typeface="Arial" charset="0"/>
              </a:rPr>
              <a:t>Because PCR can be used to identify not only individuals, but also can differentiate between species, it is often used in wildlife conservation research.</a:t>
            </a:r>
          </a:p>
          <a:p>
            <a:pPr eaLnBrk="1" hangingPunct="1"/>
            <a:endParaRPr lang="en-US" sz="2000">
              <a:latin typeface="Arial" charset="0"/>
            </a:endParaRPr>
          </a:p>
          <a:p>
            <a:pPr eaLnBrk="1" hangingPunct="1"/>
            <a:r>
              <a:rPr lang="en-US" sz="2000">
                <a:latin typeface="Arial" charset="0"/>
              </a:rPr>
              <a:t>PCR can be used to monitor trade in products made from endangered species.</a:t>
            </a:r>
          </a:p>
          <a:p>
            <a:pPr eaLnBrk="1" hangingPunct="1"/>
            <a:endParaRPr lang="en-US" sz="2000">
              <a:latin typeface="Arial" charset="0"/>
            </a:endParaRPr>
          </a:p>
          <a:p>
            <a:pPr eaLnBrk="1" hangingPunct="1"/>
            <a:r>
              <a:rPr lang="en-US" sz="2000">
                <a:latin typeface="Arial" charset="0"/>
              </a:rPr>
              <a:t>PCR can be used to monitor ecosystems for the presence of certain species.</a:t>
            </a:r>
          </a:p>
          <a:p>
            <a:pPr eaLnBrk="1" hangingPunct="1"/>
            <a:endParaRPr lang="en-US" sz="2000">
              <a:latin typeface="Arial" charset="0"/>
            </a:endParaRPr>
          </a:p>
          <a:p>
            <a:pPr eaLnBrk="1" hangingPunct="1"/>
            <a:r>
              <a:rPr lang="en-US" sz="2000">
                <a:latin typeface="Arial" charset="0"/>
              </a:rPr>
              <a:t>PCR can be used even to monitor and identify indvidual animals!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324225" y="674601"/>
            <a:ext cx="5486400" cy="3749675"/>
          </a:xfrm>
          <a:prstGeom prst="rect">
            <a:avLst/>
          </a:prstGeom>
          <a:noFill/>
          <a:ln w="9525">
            <a:noFill/>
            <a:miter lim="800000"/>
            <a:headEnd/>
            <a:tailEnd/>
          </a:ln>
          <a:effectLst/>
        </p:spPr>
        <p:txBody>
          <a:bodyPr>
            <a:spAutoFit/>
          </a:bodyPr>
          <a:lstStyle/>
          <a:p>
            <a:r>
              <a:rPr lang="en-US" sz="2000">
                <a:latin typeface="Arial" charset="0"/>
              </a:rPr>
              <a:t>The Human Genome Project has identified tens of thousands of genes in the human genome.  A key questions is: what do these genes do?  Part of the answer comes from determining when the genes are turned on and off, and what affects the level of gene expression.  Quantitative PCR is a key component of determining the levels of gene expression, and is a critical tool in cancer research, disease studies, and developmental biology. </a:t>
            </a:r>
          </a:p>
          <a:p>
            <a:endParaRPr lang="en-US" sz="2000">
              <a:latin typeface="Arial" charset="0"/>
            </a:endParaRPr>
          </a:p>
        </p:txBody>
      </p:sp>
      <p:sp>
        <p:nvSpPr>
          <p:cNvPr id="3" name="Text Box 5"/>
          <p:cNvSpPr txBox="1">
            <a:spLocks noChangeArrowheads="1"/>
          </p:cNvSpPr>
          <p:nvPr/>
        </p:nvSpPr>
        <p:spPr bwMode="auto">
          <a:xfrm>
            <a:off x="3871913" y="4300451"/>
            <a:ext cx="776287" cy="457200"/>
          </a:xfrm>
          <a:prstGeom prst="rect">
            <a:avLst/>
          </a:prstGeom>
          <a:noFill/>
          <a:ln w="9525">
            <a:noFill/>
            <a:miter lim="800000"/>
            <a:headEnd/>
            <a:tailEnd/>
          </a:ln>
          <a:effectLst/>
        </p:spPr>
        <p:txBody>
          <a:bodyPr wrap="none">
            <a:spAutoFit/>
          </a:bodyPr>
          <a:lstStyle/>
          <a:p>
            <a:pPr eaLnBrk="1" hangingPunct="1"/>
            <a:r>
              <a:rPr lang="en-US" sz="2400">
                <a:latin typeface="Tahoma" pitchFamily="34" charset="0"/>
              </a:rPr>
              <a:t>DNA</a:t>
            </a:r>
          </a:p>
        </p:txBody>
      </p:sp>
      <p:sp>
        <p:nvSpPr>
          <p:cNvPr id="4" name="Text Box 6"/>
          <p:cNvSpPr txBox="1">
            <a:spLocks noChangeArrowheads="1"/>
          </p:cNvSpPr>
          <p:nvPr/>
        </p:nvSpPr>
        <p:spPr bwMode="auto">
          <a:xfrm>
            <a:off x="5472113" y="4605251"/>
            <a:ext cx="758825" cy="457200"/>
          </a:xfrm>
          <a:prstGeom prst="rect">
            <a:avLst/>
          </a:prstGeom>
          <a:noFill/>
          <a:ln w="9525">
            <a:noFill/>
            <a:miter lim="800000"/>
            <a:headEnd/>
            <a:tailEnd/>
          </a:ln>
          <a:effectLst/>
        </p:spPr>
        <p:txBody>
          <a:bodyPr wrap="none">
            <a:spAutoFit/>
          </a:bodyPr>
          <a:lstStyle/>
          <a:p>
            <a:pPr eaLnBrk="1" hangingPunct="1"/>
            <a:r>
              <a:rPr lang="en-US" sz="2400">
                <a:latin typeface="Tahoma" pitchFamily="34" charset="0"/>
              </a:rPr>
              <a:t>RNA</a:t>
            </a:r>
          </a:p>
        </p:txBody>
      </p:sp>
      <p:sp>
        <p:nvSpPr>
          <p:cNvPr id="5" name="Text Box 7"/>
          <p:cNvSpPr txBox="1">
            <a:spLocks noChangeArrowheads="1"/>
          </p:cNvSpPr>
          <p:nvPr/>
        </p:nvSpPr>
        <p:spPr bwMode="auto">
          <a:xfrm>
            <a:off x="7072313" y="4300451"/>
            <a:ext cx="1365250" cy="457200"/>
          </a:xfrm>
          <a:prstGeom prst="rect">
            <a:avLst/>
          </a:prstGeom>
          <a:noFill/>
          <a:ln w="9525">
            <a:noFill/>
            <a:miter lim="800000"/>
            <a:headEnd/>
            <a:tailEnd/>
          </a:ln>
          <a:effectLst/>
        </p:spPr>
        <p:txBody>
          <a:bodyPr wrap="none">
            <a:spAutoFit/>
          </a:bodyPr>
          <a:lstStyle/>
          <a:p>
            <a:pPr eaLnBrk="1" hangingPunct="1"/>
            <a:r>
              <a:rPr lang="en-US" sz="2400">
                <a:latin typeface="Tahoma" pitchFamily="34" charset="0"/>
              </a:rPr>
              <a:t>Enzymes</a:t>
            </a:r>
          </a:p>
        </p:txBody>
      </p:sp>
      <p:sp>
        <p:nvSpPr>
          <p:cNvPr id="6" name="AutoShape 8"/>
          <p:cNvSpPr>
            <a:spLocks noChangeArrowheads="1"/>
          </p:cNvSpPr>
          <p:nvPr/>
        </p:nvSpPr>
        <p:spPr bwMode="auto">
          <a:xfrm rot="911715">
            <a:off x="4710113" y="4376651"/>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IN"/>
          </a:p>
        </p:txBody>
      </p:sp>
      <p:sp>
        <p:nvSpPr>
          <p:cNvPr id="7" name="AutoShape 9"/>
          <p:cNvSpPr>
            <a:spLocks noChangeArrowheads="1"/>
          </p:cNvSpPr>
          <p:nvPr/>
        </p:nvSpPr>
        <p:spPr bwMode="auto">
          <a:xfrm rot="20439402">
            <a:off x="6234113" y="4452851"/>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IN"/>
          </a:p>
        </p:txBody>
      </p:sp>
      <p:sp>
        <p:nvSpPr>
          <p:cNvPr id="8" name="Text Box 10"/>
          <p:cNvSpPr txBox="1">
            <a:spLocks noChangeArrowheads="1"/>
          </p:cNvSpPr>
          <p:nvPr/>
        </p:nvSpPr>
        <p:spPr bwMode="auto">
          <a:xfrm>
            <a:off x="3398838" y="5324389"/>
            <a:ext cx="2282825" cy="457200"/>
          </a:xfrm>
          <a:prstGeom prst="rect">
            <a:avLst/>
          </a:prstGeom>
          <a:noFill/>
          <a:ln w="9525">
            <a:noFill/>
            <a:miter lim="800000"/>
            <a:headEnd/>
            <a:tailEnd/>
          </a:ln>
          <a:effectLst/>
        </p:spPr>
        <p:txBody>
          <a:bodyPr wrap="none">
            <a:spAutoFit/>
          </a:bodyPr>
          <a:lstStyle/>
          <a:p>
            <a:pPr eaLnBrk="1" hangingPunct="1"/>
            <a:r>
              <a:rPr lang="en-US" sz="2400">
                <a:solidFill>
                  <a:srgbClr val="C42308"/>
                </a:solidFill>
                <a:latin typeface="Tahoma" pitchFamily="34" charset="0"/>
              </a:rPr>
              <a:t>GENEX Analysis</a:t>
            </a:r>
          </a:p>
        </p:txBody>
      </p:sp>
      <p:sp>
        <p:nvSpPr>
          <p:cNvPr id="9" name="Line 11"/>
          <p:cNvSpPr>
            <a:spLocks noChangeShapeType="1"/>
          </p:cNvSpPr>
          <p:nvPr/>
        </p:nvSpPr>
        <p:spPr bwMode="auto">
          <a:xfrm flipV="1">
            <a:off x="4557713" y="4681451"/>
            <a:ext cx="533400" cy="609600"/>
          </a:xfrm>
          <a:prstGeom prst="line">
            <a:avLst/>
          </a:prstGeom>
          <a:noFill/>
          <a:ln w="9525">
            <a:solidFill>
              <a:schemeClr val="tx1"/>
            </a:solidFill>
            <a:round/>
            <a:headEnd/>
            <a:tailEnd type="triangle" w="med" len="med"/>
          </a:ln>
          <a:effectLst/>
        </p:spPr>
        <p:txBody>
          <a:bodyPr wrap="none"/>
          <a:lstStyle/>
          <a:p>
            <a:endParaRPr lang="en-IN"/>
          </a:p>
        </p:txBody>
      </p:sp>
      <p:sp>
        <p:nvSpPr>
          <p:cNvPr id="10" name="AutoShape 12"/>
          <p:cNvSpPr>
            <a:spLocks noChangeArrowheads="1"/>
          </p:cNvSpPr>
          <p:nvPr/>
        </p:nvSpPr>
        <p:spPr bwMode="auto">
          <a:xfrm rot="4339219">
            <a:off x="7567613" y="4871951"/>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IN"/>
          </a:p>
        </p:txBody>
      </p:sp>
      <p:sp>
        <p:nvSpPr>
          <p:cNvPr id="11" name="Text Box 13"/>
          <p:cNvSpPr txBox="1">
            <a:spLocks noChangeArrowheads="1"/>
          </p:cNvSpPr>
          <p:nvPr/>
        </p:nvSpPr>
        <p:spPr bwMode="auto">
          <a:xfrm>
            <a:off x="7758113" y="5595851"/>
            <a:ext cx="1154112" cy="457200"/>
          </a:xfrm>
          <a:prstGeom prst="rect">
            <a:avLst/>
          </a:prstGeom>
          <a:noFill/>
          <a:ln w="9525">
            <a:noFill/>
            <a:miter lim="800000"/>
            <a:headEnd/>
            <a:tailEnd/>
          </a:ln>
          <a:effectLst/>
        </p:spPr>
        <p:txBody>
          <a:bodyPr wrap="none">
            <a:spAutoFit/>
          </a:bodyPr>
          <a:lstStyle/>
          <a:p>
            <a:pPr eaLnBrk="1" hangingPunct="1"/>
            <a:r>
              <a:rPr lang="en-US" sz="2400">
                <a:latin typeface="Tahoma" pitchFamily="34" charset="0"/>
              </a:rPr>
              <a:t>Biology</a:t>
            </a:r>
          </a:p>
        </p:txBody>
      </p:sp>
      <p:sp>
        <p:nvSpPr>
          <p:cNvPr id="12" name="Rectangle 14"/>
          <p:cNvSpPr>
            <a:spLocks noChangeArrowheads="1"/>
          </p:cNvSpPr>
          <p:nvPr/>
        </p:nvSpPr>
        <p:spPr bwMode="auto">
          <a:xfrm>
            <a:off x="304800" y="766676"/>
            <a:ext cx="2743200" cy="5334000"/>
          </a:xfrm>
          <a:prstGeom prst="rect">
            <a:avLst/>
          </a:prstGeom>
          <a:noFill/>
          <a:ln w="9525">
            <a:noFill/>
            <a:miter lim="800000"/>
            <a:headEnd/>
            <a:tailEnd/>
          </a:ln>
          <a:effectLst/>
        </p:spPr>
        <p:txBody>
          <a:bodyPr/>
          <a:lstStyle/>
          <a:p>
            <a:pPr eaLnBrk="1" hangingPunct="1">
              <a:lnSpc>
                <a:spcPct val="75000"/>
              </a:lnSpc>
            </a:pPr>
            <a:r>
              <a:rPr lang="en-US" sz="3000">
                <a:solidFill>
                  <a:schemeClr val="tx2"/>
                </a:solidFill>
              </a:rPr>
              <a:t>Uses of PCR:  </a:t>
            </a:r>
            <a:br>
              <a:rPr lang="en-US" sz="3000">
                <a:solidFill>
                  <a:schemeClr val="tx2"/>
                </a:solidFill>
              </a:rPr>
            </a:br>
            <a:r>
              <a:rPr lang="en-US" sz="3000">
                <a:solidFill>
                  <a:schemeClr val="tx2"/>
                </a:solidFill>
              </a:rPr>
              <a:t/>
            </a:r>
            <a:br>
              <a:rPr lang="en-US" sz="3000">
                <a:solidFill>
                  <a:schemeClr val="tx2"/>
                </a:solidFill>
              </a:rPr>
            </a:br>
            <a:r>
              <a:rPr lang="en-US" sz="2400">
                <a:solidFill>
                  <a:schemeClr val="tx2"/>
                </a:solidFill>
              </a:rPr>
              <a:t>Basic Research</a:t>
            </a:r>
          </a:p>
        </p:txBody>
      </p:sp>
      <p:graphicFrame>
        <p:nvGraphicFramePr>
          <p:cNvPr id="13" name="Object 16"/>
          <p:cNvGraphicFramePr>
            <a:graphicFrameLocks noChangeAspect="1"/>
          </p:cNvGraphicFramePr>
          <p:nvPr/>
        </p:nvGraphicFramePr>
        <p:xfrm>
          <a:off x="455613" y="3020926"/>
          <a:ext cx="2162175" cy="2276475"/>
        </p:xfrm>
        <a:graphic>
          <a:graphicData uri="http://schemas.openxmlformats.org/presentationml/2006/ole">
            <p:oleObj spid="_x0000_s32770" name="Image" r:id="rId3" imgW="2161905" imgH="2276793" progId="">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588</Words>
  <Application>Microsoft Office PowerPoint</Application>
  <PresentationFormat>On-screen Show (4:3)</PresentationFormat>
  <Paragraphs>60</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Image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technique PCR</dc:title>
  <dc:creator>User</dc:creator>
  <cp:lastModifiedBy>User</cp:lastModifiedBy>
  <cp:revision>4</cp:revision>
  <dcterms:created xsi:type="dcterms:W3CDTF">2006-08-16T00:00:00Z</dcterms:created>
  <dcterms:modified xsi:type="dcterms:W3CDTF">2020-04-30T01:50:51Z</dcterms:modified>
</cp:coreProperties>
</file>